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</p:sldMasterIdLst>
  <p:sldIdLst>
    <p:sldId id="270" r:id="rId6"/>
    <p:sldId id="256" r:id="rId7"/>
    <p:sldId id="257" r:id="rId8"/>
    <p:sldId id="258" r:id="rId9"/>
    <p:sldId id="259" r:id="rId10"/>
    <p:sldId id="260" r:id="rId11"/>
    <p:sldId id="269" r:id="rId12"/>
    <p:sldId id="261" r:id="rId13"/>
    <p:sldId id="268" r:id="rId14"/>
    <p:sldId id="262" r:id="rId15"/>
    <p:sldId id="263" r:id="rId16"/>
    <p:sldId id="267" r:id="rId17"/>
    <p:sldId id="264" r:id="rId18"/>
    <p:sldId id="265" r:id="rId19"/>
    <p:sldId id="266" r:id="rId20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2202" y="42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2" cy="845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>
                <a:sym typeface="Gill Sans" pitchFamily="-84" charset="0"/>
              </a:rPr>
              <a:t>Click to edit Master text styles</a:t>
            </a:r>
          </a:p>
          <a:p>
            <a:pPr lvl="1"/>
            <a:r>
              <a:rPr lang="en-US" altLang="zh-CN">
                <a:sym typeface="Gill Sans" pitchFamily="-84" charset="0"/>
              </a:rPr>
              <a:t>Second level</a:t>
            </a:r>
          </a:p>
          <a:p>
            <a:pPr lvl="2"/>
            <a:r>
              <a:rPr lang="en-US" altLang="zh-CN">
                <a:sym typeface="Gill Sans" pitchFamily="-84" charset="0"/>
              </a:rPr>
              <a:t>Third level</a:t>
            </a:r>
          </a:p>
          <a:p>
            <a:pPr lvl="3"/>
            <a:r>
              <a:rPr lang="en-US" altLang="zh-CN">
                <a:sym typeface="Gill Sans" pitchFamily="-84" charset="0"/>
              </a:rPr>
              <a:t>Fourth level</a:t>
            </a:r>
          </a:p>
          <a:p>
            <a:pPr lvl="4"/>
            <a:r>
              <a:rPr lang="en-US" altLang="zh-CN">
                <a:sym typeface="Gill Sans" pitchFamily="-84" charset="0"/>
              </a:rPr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>
                <a:sym typeface="Gill Sans" pitchFamily="-84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>
                <a:sym typeface="Gill Sans" pitchFamily="-84" charset="0"/>
              </a:rPr>
              <a:t>Click to edit Master title style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>
                <a:sym typeface="Gill Sans" pitchFamily="-84" charset="0"/>
              </a:rPr>
              <a:t>Click to edit Master text styles</a:t>
            </a:r>
          </a:p>
          <a:p>
            <a:pPr lvl="1"/>
            <a:r>
              <a:rPr lang="en-US" altLang="zh-CN">
                <a:sym typeface="Gill Sans" pitchFamily="-84" charset="0"/>
              </a:rPr>
              <a:t>Second level</a:t>
            </a:r>
          </a:p>
          <a:p>
            <a:pPr lvl="2"/>
            <a:r>
              <a:rPr lang="en-US" altLang="zh-CN">
                <a:sym typeface="Gill Sans" pitchFamily="-84" charset="0"/>
              </a:rPr>
              <a:t>Third level</a:t>
            </a:r>
          </a:p>
          <a:p>
            <a:pPr lvl="3"/>
            <a:r>
              <a:rPr lang="en-US" altLang="zh-CN">
                <a:sym typeface="Gill Sans" pitchFamily="-84" charset="0"/>
              </a:rPr>
              <a:t>Fourth level</a:t>
            </a:r>
          </a:p>
          <a:p>
            <a:pPr lvl="4"/>
            <a:r>
              <a:rPr lang="en-US" altLang="zh-CN">
                <a:sym typeface="Gill Sans" pitchFamily="-8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>
                <a:sym typeface="Gill Sans" pitchFamily="-84" charset="0"/>
              </a:rPr>
              <a:t>Click to edit Master title style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>
                <a:sym typeface="Gill Sans" pitchFamily="-84" charset="0"/>
              </a:rPr>
              <a:t>Click to edit Master text styles</a:t>
            </a:r>
          </a:p>
          <a:p>
            <a:pPr lvl="1"/>
            <a:r>
              <a:rPr lang="en-US" altLang="zh-CN">
                <a:sym typeface="Gill Sans" pitchFamily="-84" charset="0"/>
              </a:rPr>
              <a:t>Second level</a:t>
            </a:r>
          </a:p>
          <a:p>
            <a:pPr lvl="2"/>
            <a:r>
              <a:rPr lang="en-US" altLang="zh-CN">
                <a:sym typeface="Gill Sans" pitchFamily="-84" charset="0"/>
              </a:rPr>
              <a:t>Third level</a:t>
            </a:r>
          </a:p>
          <a:p>
            <a:pPr lvl="3"/>
            <a:r>
              <a:rPr lang="en-US" altLang="zh-CN">
                <a:sym typeface="Gill Sans" pitchFamily="-84" charset="0"/>
              </a:rPr>
              <a:t>Fourth level</a:t>
            </a:r>
          </a:p>
          <a:p>
            <a:pPr lvl="4"/>
            <a:r>
              <a:rPr lang="en-US" altLang="zh-CN">
                <a:sym typeface="Gill Sans" pitchFamily="-8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282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727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171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616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3073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>
                <a:sym typeface="Gill Sans" pitchFamily="-84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208000" cy="975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05200"/>
            <a:ext cx="10464800" cy="5283200"/>
          </a:xfrm>
        </p:spPr>
        <p:txBody>
          <a:bodyPr/>
          <a:lstStyle/>
          <a:p>
            <a:pPr algn="l" eaLnBrk="1" hangingPunct="1">
              <a:lnSpc>
                <a:spcPct val="70000"/>
              </a:lnSpc>
              <a:defRPr/>
            </a:pPr>
            <a:r>
              <a:rPr lang="en-US" sz="13000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haparral Pro Bold" charset="0"/>
                <a:cs typeface="Chaparral Pro Bold" charset="0"/>
                <a:sym typeface="Chaparral Pro Bold" charset="0"/>
              </a:rPr>
              <a:t> </a:t>
            </a:r>
            <a:br>
              <a:rPr lang="en-US" sz="13000" dirty="0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haparral Pro Bold" charset="0"/>
                <a:cs typeface="Chaparral Pro Bold" charset="0"/>
                <a:sym typeface="Chaparral Pro Bold" charset="0"/>
              </a:rPr>
            </a:br>
            <a:r>
              <a:rPr lang="en-US" sz="13000" dirty="0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haparral Pro Bold" charset="0"/>
                <a:cs typeface="Chaparral Pro Bold" charset="0"/>
                <a:sym typeface="Chaparral Pro Bold" charset="0"/>
              </a:rPr>
              <a:t>Template</a:t>
            </a:r>
            <a:endParaRPr lang="en-US" sz="13000" dirty="0">
              <a:solidFill>
                <a:srgbClr val="FFFF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haparral Pro Bold" charset="0"/>
              <a:ea typeface="ヒラギノ角ゴ ProN W6" charset="0"/>
              <a:cs typeface="ヒラギノ角ゴ ProN W6" charset="0"/>
              <a:sym typeface="Chaparral Pro Bold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1"/>
          <p:cNvSpPr>
            <a:spLocks/>
          </p:cNvSpPr>
          <p:nvPr/>
        </p:nvSpPr>
        <p:spPr bwMode="auto">
          <a:xfrm>
            <a:off x="1333500" y="-177800"/>
            <a:ext cx="10337800" cy="2667000"/>
          </a:xfrm>
          <a:prstGeom prst="roundRect">
            <a:avLst>
              <a:gd name="adj" fmla="val 7139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>
                <a:solidFill>
                  <a:srgbClr val="FFFFFF"/>
                </a:solidFill>
                <a:latin typeface="Helvetica Neue" pitchFamily="-84" charset="0"/>
                <a:sym typeface="Helvetica Neue" pitchFamily="-84" charset="0"/>
              </a:rPr>
              <a:t>Market/Need</a:t>
            </a:r>
            <a:endParaRPr lang="en-US" altLang="zh-CN" b="1">
              <a:solidFill>
                <a:srgbClr val="FFFFFF"/>
              </a:solidFill>
              <a:latin typeface="Helvetica Neue" pitchFamily="-84" charset="0"/>
              <a:ea typeface="ヒラギノ角ゴ ProN W6" pitchFamily="-84" charset="-128"/>
              <a:sym typeface="Helvetica Neue" pitchFamily="-84" charset="0"/>
            </a:endParaRPr>
          </a:p>
        </p:txBody>
      </p:sp>
      <p:sp>
        <p:nvSpPr>
          <p:cNvPr id="27651" name="Rectangle 3"/>
          <p:cNvSpPr>
            <a:spLocks/>
          </p:cNvSpPr>
          <p:nvPr/>
        </p:nvSpPr>
        <p:spPr bwMode="auto">
          <a:xfrm>
            <a:off x="2908300" y="6908800"/>
            <a:ext cx="7620000" cy="156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altLang="zh-CN" sz="2400" i="1">
                <a:solidFill>
                  <a:srgbClr val="4C4C4C"/>
                </a:solidFill>
                <a:latin typeface="Helvetica Neue" pitchFamily="-84" charset="0"/>
                <a:sym typeface="Helvetica Neue" pitchFamily="-84" charset="0"/>
              </a:rPr>
              <a:t>Use numbers to show:</a:t>
            </a:r>
          </a:p>
          <a:p>
            <a:pPr algn="l"/>
            <a:r>
              <a:rPr lang="en-US" altLang="zh-CN" sz="2400">
                <a:solidFill>
                  <a:srgbClr val="4C4C4C"/>
                </a:solidFill>
                <a:latin typeface="Helvetica Neue" pitchFamily="-84" charset="0"/>
                <a:sym typeface="Helvetica Neue" pitchFamily="-84" charset="0"/>
              </a:rPr>
              <a:t>How many people or organizations can you help?</a:t>
            </a:r>
          </a:p>
          <a:p>
            <a:pPr algn="l"/>
            <a:r>
              <a:rPr lang="en-US" altLang="zh-CN" sz="2400">
                <a:solidFill>
                  <a:srgbClr val="4C4C4C"/>
                </a:solidFill>
                <a:latin typeface="Helvetica Neue" pitchFamily="-84" charset="0"/>
                <a:sym typeface="Helvetica Neue" pitchFamily="-84" charset="0"/>
              </a:rPr>
              <a:t>How many people or organizations need your product or service?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10039350" y="8775700"/>
            <a:ext cx="2540000" cy="723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zh-CN">
                <a:solidFill>
                  <a:schemeClr val="tx1"/>
                </a:solidFill>
              </a:rPr>
              <a:t>[your logo]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804863" y="2997200"/>
            <a:ext cx="3560762" cy="194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12200" b="1">
                <a:solidFill>
                  <a:srgbClr val="0080FF"/>
                </a:solidFill>
                <a:latin typeface="Helvetica Neue" pitchFamily="-84" charset="0"/>
                <a:sym typeface="Helvetica Neue" pitchFamily="-84" charset="0"/>
              </a:rPr>
              <a:t>2000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5019675" y="2997200"/>
            <a:ext cx="3386138" cy="194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12200" b="1">
                <a:solidFill>
                  <a:srgbClr val="FF8000"/>
                </a:solidFill>
                <a:latin typeface="Helvetica Neue" pitchFamily="-84" charset="0"/>
                <a:sym typeface="Helvetica Neue" pitchFamily="-84" charset="0"/>
              </a:rPr>
              <a:t>15%</a:t>
            </a:r>
          </a:p>
        </p:txBody>
      </p:sp>
      <p:sp>
        <p:nvSpPr>
          <p:cNvPr id="27655" name="Rectangle 7"/>
          <p:cNvSpPr>
            <a:spLocks/>
          </p:cNvSpPr>
          <p:nvPr/>
        </p:nvSpPr>
        <p:spPr bwMode="auto">
          <a:xfrm>
            <a:off x="9236075" y="2997200"/>
            <a:ext cx="2698750" cy="194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12200" b="1">
                <a:solidFill>
                  <a:srgbClr val="FF0000"/>
                </a:solidFill>
                <a:latin typeface="Helvetica Neue" pitchFamily="-84" charset="0"/>
                <a:sym typeface="Helvetica Neue" pitchFamily="-84" charset="0"/>
              </a:rPr>
              <a:t>300</a:t>
            </a:r>
          </a:p>
        </p:txBody>
      </p:sp>
      <p:sp>
        <p:nvSpPr>
          <p:cNvPr id="27656" name="Rectangle 8"/>
          <p:cNvSpPr>
            <a:spLocks/>
          </p:cNvSpPr>
          <p:nvPr/>
        </p:nvSpPr>
        <p:spPr bwMode="auto">
          <a:xfrm>
            <a:off x="647700" y="4838700"/>
            <a:ext cx="3873500" cy="1460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altLang="zh-CN" sz="30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Explanation of what this number represents</a:t>
            </a:r>
          </a:p>
        </p:txBody>
      </p:sp>
      <p:sp>
        <p:nvSpPr>
          <p:cNvPr id="27657" name="Rectangle 9"/>
          <p:cNvSpPr>
            <a:spLocks/>
          </p:cNvSpPr>
          <p:nvPr/>
        </p:nvSpPr>
        <p:spPr bwMode="auto">
          <a:xfrm>
            <a:off x="4559300" y="4838700"/>
            <a:ext cx="3873500" cy="1460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altLang="zh-CN" sz="30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Explanation of what this number represents</a:t>
            </a:r>
          </a:p>
        </p:txBody>
      </p:sp>
      <p:sp>
        <p:nvSpPr>
          <p:cNvPr id="27658" name="Rectangle 10"/>
          <p:cNvSpPr>
            <a:spLocks/>
          </p:cNvSpPr>
          <p:nvPr/>
        </p:nvSpPr>
        <p:spPr bwMode="auto">
          <a:xfrm>
            <a:off x="8648700" y="4889500"/>
            <a:ext cx="3873500" cy="1460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altLang="zh-CN" sz="30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Explanation of what this number represents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AutoShape 1"/>
          <p:cNvSpPr>
            <a:spLocks/>
          </p:cNvSpPr>
          <p:nvPr/>
        </p:nvSpPr>
        <p:spPr bwMode="auto">
          <a:xfrm>
            <a:off x="1333500" y="-177800"/>
            <a:ext cx="10337800" cy="2667000"/>
          </a:xfrm>
          <a:prstGeom prst="roundRect">
            <a:avLst>
              <a:gd name="adj" fmla="val 7139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>
                <a:solidFill>
                  <a:srgbClr val="FFFFFF"/>
                </a:solidFill>
                <a:latin typeface="Helvetica Neue" pitchFamily="-84" charset="0"/>
                <a:sym typeface="Helvetica Neue" pitchFamily="-84" charset="0"/>
              </a:rPr>
              <a:t>Financing</a:t>
            </a:r>
            <a:endParaRPr lang="en-US" altLang="zh-CN" b="1">
              <a:solidFill>
                <a:srgbClr val="FFFFFF"/>
              </a:solidFill>
              <a:latin typeface="Helvetica Neue" pitchFamily="-84" charset="0"/>
              <a:ea typeface="ヒラギノ角ゴ ProN W6" pitchFamily="-84" charset="-128"/>
              <a:sym typeface="Helvetica Neue" pitchFamily="-84" charset="0"/>
            </a:endParaRPr>
          </a:p>
        </p:txBody>
      </p:sp>
      <p:graphicFrame>
        <p:nvGraphicFramePr>
          <p:cNvPr id="29699" name="Group 3"/>
          <p:cNvGraphicFramePr>
            <a:graphicFrameLocks noGrp="1"/>
          </p:cNvGraphicFramePr>
          <p:nvPr/>
        </p:nvGraphicFramePr>
        <p:xfrm>
          <a:off x="1879600" y="2781300"/>
          <a:ext cx="9232900" cy="5700716"/>
        </p:xfrm>
        <a:graphic>
          <a:graphicData uri="http://schemas.openxmlformats.org/drawingml/2006/table">
            <a:tbl>
              <a:tblPr/>
              <a:tblGrid>
                <a:gridCol w="712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4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  <a:sym typeface="Helvetica Neue" charset="0"/>
                        </a:rPr>
                        <a:t>Funding Sources (Year 1)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  <a:sym typeface="Helvetica Neue" charset="0"/>
                        </a:rPr>
                        <a:t>Amount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4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  <a:sym typeface="Helvetica Neue" charset="0"/>
                        </a:rPr>
                        <a:t>Existing funds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  <a:sym typeface="Helvetica Neue" charset="0"/>
                        </a:rPr>
                        <a:t>$xxxx.xx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4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  <a:sym typeface="Helvetica Neue" charset="0"/>
                        </a:rPr>
                        <a:t>Fees for your service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  <a:sym typeface="Helvetica Neue" charset="0"/>
                        </a:rPr>
                        <a:t>$xxxx.xx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4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  <a:sym typeface="Helvetica Neue" charset="0"/>
                        </a:rPr>
                        <a:t>Fundraising activity 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  <a:sym typeface="Helvetica Neue" charset="0"/>
                        </a:rPr>
                        <a:t>$xxxx.xx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4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  <a:sym typeface="Helvetica Neue" charset="0"/>
                        </a:rPr>
                        <a:t>Fundraising activity 2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  <a:sym typeface="Helvetica Neue" charset="0"/>
                        </a:rPr>
                        <a:t>$xxxx.xx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4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  <a:sym typeface="Helvetica Neue" charset="0"/>
                        </a:rPr>
                        <a:t>Other grants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  <a:sym typeface="Helvetica Neue" charset="0"/>
                        </a:rPr>
                        <a:t>$xxxx.xx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4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  <a:sym typeface="Helvetica Neue" charset="0"/>
                        </a:rPr>
                        <a:t>Total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  <a:sym typeface="Helvetica Neue" charset="0"/>
                        </a:rPr>
                        <a:t>$xxxx.xx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8690" name="Rectangle 55"/>
          <p:cNvSpPr>
            <a:spLocks/>
          </p:cNvSpPr>
          <p:nvPr/>
        </p:nvSpPr>
        <p:spPr bwMode="auto">
          <a:xfrm>
            <a:off x="10039350" y="8775700"/>
            <a:ext cx="2540000" cy="723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zh-CN">
                <a:solidFill>
                  <a:schemeClr val="tx1"/>
                </a:solidFill>
              </a:rPr>
              <a:t>[your logo]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AutoShape 1"/>
          <p:cNvSpPr>
            <a:spLocks/>
          </p:cNvSpPr>
          <p:nvPr/>
        </p:nvSpPr>
        <p:spPr bwMode="auto">
          <a:xfrm>
            <a:off x="1333500" y="-177800"/>
            <a:ext cx="10337800" cy="2667000"/>
          </a:xfrm>
          <a:prstGeom prst="roundRect">
            <a:avLst>
              <a:gd name="adj" fmla="val 7139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>
                <a:solidFill>
                  <a:srgbClr val="FFFFFF"/>
                </a:solidFill>
                <a:latin typeface="Helvetica Neue" pitchFamily="-84" charset="0"/>
                <a:sym typeface="Helvetica Neue" pitchFamily="-84" charset="0"/>
              </a:rPr>
              <a:t>Financing 2</a:t>
            </a:r>
            <a:endParaRPr lang="en-US" altLang="zh-CN" b="1">
              <a:solidFill>
                <a:srgbClr val="FFFFFF"/>
              </a:solidFill>
              <a:latin typeface="Helvetica Neue" pitchFamily="-84" charset="0"/>
              <a:ea typeface="ヒラギノ角ゴ ProN W6" pitchFamily="-84" charset="-128"/>
              <a:sym typeface="Helvetica Neue" pitchFamily="-84" charset="0"/>
            </a:endParaRPr>
          </a:p>
        </p:txBody>
      </p:sp>
      <p:graphicFrame>
        <p:nvGraphicFramePr>
          <p:cNvPr id="30723" name="Group 3"/>
          <p:cNvGraphicFramePr>
            <a:graphicFrameLocks noGrp="1"/>
          </p:cNvGraphicFramePr>
          <p:nvPr/>
        </p:nvGraphicFramePr>
        <p:xfrm>
          <a:off x="1879600" y="2692400"/>
          <a:ext cx="9232900" cy="5700716"/>
        </p:xfrm>
        <a:graphic>
          <a:graphicData uri="http://schemas.openxmlformats.org/drawingml/2006/table">
            <a:tbl>
              <a:tblPr/>
              <a:tblGrid>
                <a:gridCol w="712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4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  <a:sym typeface="Helvetica Neue" charset="0"/>
                        </a:rPr>
                        <a:t>Expenses (Year 1)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  <a:sym typeface="Helvetica Neue" charset="0"/>
                        </a:rPr>
                        <a:t>Amount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4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  <a:sym typeface="Helvetica Neue" charset="0"/>
                        </a:rPr>
                        <a:t>Major expense 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  <a:sym typeface="Helvetica Neue" charset="0"/>
                        </a:rPr>
                        <a:t>$xxxx.xx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4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  <a:sym typeface="Helvetica Neue" charset="0"/>
                        </a:rPr>
                        <a:t>Major expense 2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  <a:sym typeface="Helvetica Neue" charset="0"/>
                        </a:rPr>
                        <a:t>$xxxx.xx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4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  <a:sym typeface="Helvetica Neue" charset="0"/>
                        </a:rPr>
                        <a:t>Major expense 3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  <a:sym typeface="Helvetica Neue" charset="0"/>
                        </a:rPr>
                        <a:t>$xxxx.xx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4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  <a:sym typeface="Helvetica Neue" charset="0"/>
                        </a:rPr>
                        <a:t>Major expense 4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  <a:sym typeface="Helvetica Neue" charset="0"/>
                        </a:rPr>
                        <a:t>$xxxx.xx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4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  <a:sym typeface="Helvetica Neue" charset="0"/>
                        </a:rPr>
                        <a:t>Major expense 5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  <a:sym typeface="Helvetica Neue" charset="0"/>
                        </a:rPr>
                        <a:t>$xxxx.xx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43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  <a:sym typeface="Helvetica Neue" charset="0"/>
                        </a:rPr>
                        <a:t>Total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charset="0"/>
                          <a:ea typeface="Helvetica Neue" charset="0"/>
                          <a:cs typeface="Helvetica Neue" charset="0"/>
                          <a:sym typeface="Helvetica Neue" charset="0"/>
                        </a:rPr>
                        <a:t>$xxxx.xx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9714" name="Rectangle 55"/>
          <p:cNvSpPr>
            <a:spLocks/>
          </p:cNvSpPr>
          <p:nvPr/>
        </p:nvSpPr>
        <p:spPr bwMode="auto">
          <a:xfrm>
            <a:off x="10039350" y="8775700"/>
            <a:ext cx="2540000" cy="723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zh-CN">
                <a:solidFill>
                  <a:schemeClr val="tx1"/>
                </a:solidFill>
              </a:rPr>
              <a:t>[your logo]</a:t>
            </a:r>
          </a:p>
        </p:txBody>
      </p:sp>
      <p:sp>
        <p:nvSpPr>
          <p:cNvPr id="29715" name="Rectangle 56"/>
          <p:cNvSpPr>
            <a:spLocks/>
          </p:cNvSpPr>
          <p:nvPr/>
        </p:nvSpPr>
        <p:spPr bwMode="auto">
          <a:xfrm>
            <a:off x="6326188" y="8388350"/>
            <a:ext cx="2676525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000" b="1">
                <a:solidFill>
                  <a:srgbClr val="004080"/>
                </a:solidFill>
                <a:latin typeface="Helvetica Neue" pitchFamily="-84" charset="0"/>
                <a:sym typeface="Helvetica Neue" pitchFamily="-84" charset="0"/>
              </a:rPr>
              <a:t>Revenue Total</a:t>
            </a:r>
          </a:p>
        </p:txBody>
      </p:sp>
      <p:sp>
        <p:nvSpPr>
          <p:cNvPr id="29716" name="Rectangle 57"/>
          <p:cNvSpPr>
            <a:spLocks/>
          </p:cNvSpPr>
          <p:nvPr/>
        </p:nvSpPr>
        <p:spPr bwMode="auto">
          <a:xfrm>
            <a:off x="9553575" y="8439150"/>
            <a:ext cx="14287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3000" b="1">
                <a:solidFill>
                  <a:srgbClr val="004080"/>
                </a:solidFill>
                <a:latin typeface="Helvetica Neue" pitchFamily="-84" charset="0"/>
                <a:sym typeface="Helvetica Neue" pitchFamily="-84" charset="0"/>
              </a:rPr>
              <a:t>$xxxx.xx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AutoShape 1"/>
          <p:cNvSpPr>
            <a:spLocks/>
          </p:cNvSpPr>
          <p:nvPr/>
        </p:nvSpPr>
        <p:spPr bwMode="auto">
          <a:xfrm>
            <a:off x="1333500" y="-177800"/>
            <a:ext cx="10337800" cy="2667000"/>
          </a:xfrm>
          <a:prstGeom prst="roundRect">
            <a:avLst>
              <a:gd name="adj" fmla="val 7139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>
                <a:solidFill>
                  <a:srgbClr val="FFFFFF"/>
                </a:solidFill>
                <a:latin typeface="Helvetica Neue" pitchFamily="-84" charset="0"/>
                <a:sym typeface="Helvetica Neue" pitchFamily="-84" charset="0"/>
              </a:rPr>
              <a:t>Timeline</a:t>
            </a:r>
            <a:endParaRPr lang="en-US" altLang="zh-CN" b="1">
              <a:solidFill>
                <a:srgbClr val="FFFFFF"/>
              </a:solidFill>
              <a:latin typeface="Helvetica Neue" pitchFamily="-84" charset="0"/>
              <a:ea typeface="ヒラギノ角ゴ ProN W6" pitchFamily="-84" charset="-128"/>
              <a:sym typeface="Helvetica Neue" pitchFamily="-84" charset="0"/>
            </a:endParaRPr>
          </a:p>
        </p:txBody>
      </p:sp>
      <p:sp>
        <p:nvSpPr>
          <p:cNvPr id="30723" name="Rectangle 3"/>
          <p:cNvSpPr>
            <a:spLocks/>
          </p:cNvSpPr>
          <p:nvPr/>
        </p:nvSpPr>
        <p:spPr bwMode="auto">
          <a:xfrm>
            <a:off x="10039350" y="8775700"/>
            <a:ext cx="2540000" cy="723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zh-CN">
                <a:solidFill>
                  <a:schemeClr val="tx1"/>
                </a:solidFill>
              </a:rPr>
              <a:t>[your logo]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rot="10800000" flipH="1">
            <a:off x="927100" y="7212013"/>
            <a:ext cx="11150600" cy="0"/>
          </a:xfrm>
          <a:prstGeom prst="line">
            <a:avLst/>
          </a:prstGeom>
          <a:noFill/>
          <a:ln w="38100">
            <a:solidFill>
              <a:srgbClr val="4C4C4C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30725" name="Oval 5"/>
          <p:cNvSpPr>
            <a:spLocks/>
          </p:cNvSpPr>
          <p:nvPr/>
        </p:nvSpPr>
        <p:spPr bwMode="auto">
          <a:xfrm>
            <a:off x="635000" y="6832600"/>
            <a:ext cx="723900" cy="723900"/>
          </a:xfrm>
          <a:prstGeom prst="ellipse">
            <a:avLst/>
          </a:prstGeom>
          <a:solidFill>
            <a:srgbClr val="4C4C4C"/>
          </a:solidFill>
          <a:ln w="254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altLang="zh-CN" sz="3600">
                <a:solidFill>
                  <a:srgbClr val="FFFFFF"/>
                </a:solidFill>
                <a:latin typeface="Helvetica Neue" pitchFamily="-84" charset="0"/>
                <a:sym typeface="Helvetica Neue" pitchFamily="-84" charset="0"/>
              </a:rPr>
              <a:t>1</a:t>
            </a:r>
          </a:p>
        </p:txBody>
      </p:sp>
      <p:sp>
        <p:nvSpPr>
          <p:cNvPr id="30726" name="Oval 6"/>
          <p:cNvSpPr>
            <a:spLocks/>
          </p:cNvSpPr>
          <p:nvPr/>
        </p:nvSpPr>
        <p:spPr bwMode="auto">
          <a:xfrm>
            <a:off x="3390900" y="6832600"/>
            <a:ext cx="723900" cy="723900"/>
          </a:xfrm>
          <a:prstGeom prst="ellipse">
            <a:avLst/>
          </a:prstGeom>
          <a:solidFill>
            <a:srgbClr val="4C4C4C"/>
          </a:solidFill>
          <a:ln w="254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altLang="zh-CN" sz="3600">
                <a:solidFill>
                  <a:srgbClr val="FFFFFF"/>
                </a:solidFill>
                <a:latin typeface="Helvetica Neue" pitchFamily="-84" charset="0"/>
                <a:sym typeface="Helvetica Neue" pitchFamily="-84" charset="0"/>
              </a:rPr>
              <a:t>2</a:t>
            </a:r>
          </a:p>
        </p:txBody>
      </p:sp>
      <p:sp>
        <p:nvSpPr>
          <p:cNvPr id="30727" name="Oval 7"/>
          <p:cNvSpPr>
            <a:spLocks/>
          </p:cNvSpPr>
          <p:nvPr/>
        </p:nvSpPr>
        <p:spPr bwMode="auto">
          <a:xfrm>
            <a:off x="6146800" y="6832600"/>
            <a:ext cx="723900" cy="723900"/>
          </a:xfrm>
          <a:prstGeom prst="ellipse">
            <a:avLst/>
          </a:prstGeom>
          <a:solidFill>
            <a:srgbClr val="4C4C4C"/>
          </a:solidFill>
          <a:ln w="254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altLang="zh-CN" sz="3600">
                <a:solidFill>
                  <a:srgbClr val="FFFFFF"/>
                </a:solidFill>
                <a:latin typeface="Helvetica Neue" pitchFamily="-84" charset="0"/>
                <a:sym typeface="Helvetica Neue" pitchFamily="-84" charset="0"/>
              </a:rPr>
              <a:t>3</a:t>
            </a:r>
          </a:p>
        </p:txBody>
      </p:sp>
      <p:sp>
        <p:nvSpPr>
          <p:cNvPr id="30728" name="Oval 8"/>
          <p:cNvSpPr>
            <a:spLocks/>
          </p:cNvSpPr>
          <p:nvPr/>
        </p:nvSpPr>
        <p:spPr bwMode="auto">
          <a:xfrm>
            <a:off x="8902700" y="6845300"/>
            <a:ext cx="723900" cy="723900"/>
          </a:xfrm>
          <a:prstGeom prst="ellipse">
            <a:avLst/>
          </a:prstGeom>
          <a:solidFill>
            <a:srgbClr val="4C4C4C"/>
          </a:solidFill>
          <a:ln w="254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altLang="zh-CN" sz="3600">
                <a:solidFill>
                  <a:srgbClr val="FFFFFF"/>
                </a:solidFill>
                <a:latin typeface="Helvetica Neue" pitchFamily="-84" charset="0"/>
                <a:sym typeface="Helvetica Neue" pitchFamily="-84" charset="0"/>
              </a:rPr>
              <a:t>4</a:t>
            </a:r>
          </a:p>
        </p:txBody>
      </p:sp>
      <p:sp>
        <p:nvSpPr>
          <p:cNvPr id="30729" name="Oval 9"/>
          <p:cNvSpPr>
            <a:spLocks/>
          </p:cNvSpPr>
          <p:nvPr/>
        </p:nvSpPr>
        <p:spPr bwMode="auto">
          <a:xfrm>
            <a:off x="11658600" y="6832600"/>
            <a:ext cx="723900" cy="723900"/>
          </a:xfrm>
          <a:prstGeom prst="ellipse">
            <a:avLst/>
          </a:prstGeom>
          <a:solidFill>
            <a:srgbClr val="4C4C4C"/>
          </a:solidFill>
          <a:ln w="254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altLang="zh-CN" sz="3600">
                <a:solidFill>
                  <a:srgbClr val="FFFFFF"/>
                </a:solidFill>
                <a:latin typeface="Helvetica Neue" pitchFamily="-84" charset="0"/>
                <a:sym typeface="Helvetica Neue" pitchFamily="-84" charset="0"/>
              </a:rPr>
              <a:t>5</a:t>
            </a:r>
          </a:p>
        </p:txBody>
      </p:sp>
      <p:sp>
        <p:nvSpPr>
          <p:cNvPr id="30730" name="Rectangle 10"/>
          <p:cNvSpPr>
            <a:spLocks/>
          </p:cNvSpPr>
          <p:nvPr/>
        </p:nvSpPr>
        <p:spPr bwMode="auto">
          <a:xfrm>
            <a:off x="125413" y="7645400"/>
            <a:ext cx="1973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20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Month Day, Year</a:t>
            </a:r>
          </a:p>
        </p:txBody>
      </p:sp>
      <p:sp>
        <p:nvSpPr>
          <p:cNvPr id="30731" name="Rectangle 11"/>
          <p:cNvSpPr>
            <a:spLocks/>
          </p:cNvSpPr>
          <p:nvPr/>
        </p:nvSpPr>
        <p:spPr bwMode="auto">
          <a:xfrm>
            <a:off x="2767013" y="7645400"/>
            <a:ext cx="1973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20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Month Day, Year</a:t>
            </a:r>
          </a:p>
        </p:txBody>
      </p:sp>
      <p:sp>
        <p:nvSpPr>
          <p:cNvPr id="30732" name="Rectangle 12"/>
          <p:cNvSpPr>
            <a:spLocks/>
          </p:cNvSpPr>
          <p:nvPr/>
        </p:nvSpPr>
        <p:spPr bwMode="auto">
          <a:xfrm>
            <a:off x="5510213" y="7645400"/>
            <a:ext cx="1973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20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Month Day, Year</a:t>
            </a:r>
          </a:p>
        </p:txBody>
      </p:sp>
      <p:sp>
        <p:nvSpPr>
          <p:cNvPr id="30733" name="Rectangle 13"/>
          <p:cNvSpPr>
            <a:spLocks/>
          </p:cNvSpPr>
          <p:nvPr/>
        </p:nvSpPr>
        <p:spPr bwMode="auto">
          <a:xfrm>
            <a:off x="8278813" y="7645400"/>
            <a:ext cx="1973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20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Month Day, Year</a:t>
            </a:r>
          </a:p>
        </p:txBody>
      </p:sp>
      <p:sp>
        <p:nvSpPr>
          <p:cNvPr id="30734" name="Rectangle 14"/>
          <p:cNvSpPr>
            <a:spLocks/>
          </p:cNvSpPr>
          <p:nvPr/>
        </p:nvSpPr>
        <p:spPr bwMode="auto">
          <a:xfrm>
            <a:off x="10895013" y="7645400"/>
            <a:ext cx="1973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20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Month Day, Year</a:t>
            </a:r>
          </a:p>
        </p:txBody>
      </p:sp>
      <p:sp>
        <p:nvSpPr>
          <p:cNvPr id="30735" name="Rectangle 15"/>
          <p:cNvSpPr>
            <a:spLocks/>
          </p:cNvSpPr>
          <p:nvPr/>
        </p:nvSpPr>
        <p:spPr bwMode="auto">
          <a:xfrm>
            <a:off x="203200" y="5568950"/>
            <a:ext cx="2527300" cy="71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altLang="zh-CN" sz="2000" b="1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Milestone 1:</a:t>
            </a:r>
          </a:p>
          <a:p>
            <a:pPr algn="l"/>
            <a:r>
              <a:rPr lang="en-US" altLang="zh-CN" sz="20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Launch Project</a:t>
            </a:r>
          </a:p>
        </p:txBody>
      </p:sp>
      <p:sp>
        <p:nvSpPr>
          <p:cNvPr id="30736" name="Rectangle 16"/>
          <p:cNvSpPr>
            <a:spLocks/>
          </p:cNvSpPr>
          <p:nvPr/>
        </p:nvSpPr>
        <p:spPr bwMode="auto">
          <a:xfrm>
            <a:off x="2489200" y="2711450"/>
            <a:ext cx="2527300" cy="162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altLang="zh-CN" sz="2000" b="1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Milestone 2:</a:t>
            </a:r>
          </a:p>
          <a:p>
            <a:pPr algn="l"/>
            <a:r>
              <a:rPr lang="en-US" altLang="zh-CN" sz="20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Describe the next major goal and indicate when you will achieve it below</a:t>
            </a:r>
          </a:p>
        </p:txBody>
      </p:sp>
      <p:sp>
        <p:nvSpPr>
          <p:cNvPr id="30737" name="Rectangle 17"/>
          <p:cNvSpPr>
            <a:spLocks/>
          </p:cNvSpPr>
          <p:nvPr/>
        </p:nvSpPr>
        <p:spPr bwMode="auto">
          <a:xfrm>
            <a:off x="5245100" y="4654550"/>
            <a:ext cx="2527300" cy="162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altLang="zh-CN" sz="2000" b="1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Milestone 3:</a:t>
            </a:r>
          </a:p>
          <a:p>
            <a:pPr algn="l"/>
            <a:r>
              <a:rPr lang="en-US" altLang="zh-CN" sz="20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Describe the next major goal and indicate when you will achieve it below</a:t>
            </a:r>
          </a:p>
        </p:txBody>
      </p:sp>
      <p:sp>
        <p:nvSpPr>
          <p:cNvPr id="30738" name="Rectangle 18"/>
          <p:cNvSpPr>
            <a:spLocks/>
          </p:cNvSpPr>
          <p:nvPr/>
        </p:nvSpPr>
        <p:spPr bwMode="auto">
          <a:xfrm>
            <a:off x="8001000" y="2711450"/>
            <a:ext cx="2527300" cy="162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altLang="zh-CN" sz="2000" b="1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Milestone 4:</a:t>
            </a:r>
          </a:p>
          <a:p>
            <a:pPr algn="l"/>
            <a:r>
              <a:rPr lang="en-US" altLang="zh-CN" sz="20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Describe the next major goal and indicate when you will achieve it below</a:t>
            </a:r>
          </a:p>
        </p:txBody>
      </p:sp>
      <p:sp>
        <p:nvSpPr>
          <p:cNvPr id="30739" name="Rectangle 19"/>
          <p:cNvSpPr>
            <a:spLocks/>
          </p:cNvSpPr>
          <p:nvPr/>
        </p:nvSpPr>
        <p:spPr bwMode="auto">
          <a:xfrm>
            <a:off x="10045700" y="4743450"/>
            <a:ext cx="2527300" cy="162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/>
            <a:r>
              <a:rPr lang="en-US" altLang="zh-CN" sz="2000" b="1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Milestone 5:</a:t>
            </a:r>
          </a:p>
          <a:p>
            <a:pPr algn="r"/>
            <a:r>
              <a:rPr lang="en-US" altLang="zh-CN" sz="20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Describe the next major goal and indicate when you will achieve it below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AutoShape 1"/>
          <p:cNvSpPr>
            <a:spLocks/>
          </p:cNvSpPr>
          <p:nvPr/>
        </p:nvSpPr>
        <p:spPr bwMode="auto">
          <a:xfrm>
            <a:off x="1333500" y="-177800"/>
            <a:ext cx="10337800" cy="2667000"/>
          </a:xfrm>
          <a:prstGeom prst="roundRect">
            <a:avLst>
              <a:gd name="adj" fmla="val 7139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>
                <a:solidFill>
                  <a:srgbClr val="FFFFFF"/>
                </a:solidFill>
                <a:latin typeface="Helvetica Neue" pitchFamily="-84" charset="0"/>
                <a:sym typeface="Helvetica Neue" pitchFamily="-84" charset="0"/>
              </a:rPr>
              <a:t>Outcomes</a:t>
            </a:r>
            <a:endParaRPr lang="en-US" altLang="zh-CN" b="1">
              <a:solidFill>
                <a:srgbClr val="FFFFFF"/>
              </a:solidFill>
              <a:latin typeface="Helvetica Neue" pitchFamily="-84" charset="0"/>
              <a:ea typeface="ヒラギノ角ゴ ProN W6" pitchFamily="-84" charset="-128"/>
              <a:sym typeface="Helvetica Neue" pitchFamily="-84" charset="0"/>
            </a:endParaRPr>
          </a:p>
        </p:txBody>
      </p:sp>
      <p:sp>
        <p:nvSpPr>
          <p:cNvPr id="31747" name="Rectangle 3"/>
          <p:cNvSpPr>
            <a:spLocks/>
          </p:cNvSpPr>
          <p:nvPr/>
        </p:nvSpPr>
        <p:spPr bwMode="auto">
          <a:xfrm>
            <a:off x="10039350" y="8775700"/>
            <a:ext cx="2540000" cy="723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zh-CN">
                <a:solidFill>
                  <a:schemeClr val="tx1"/>
                </a:solidFill>
              </a:rPr>
              <a:t>[your logo]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rot="10800000" flipH="1">
            <a:off x="762000" y="3275013"/>
            <a:ext cx="11150600" cy="1587"/>
          </a:xfrm>
          <a:prstGeom prst="line">
            <a:avLst/>
          </a:prstGeom>
          <a:noFill/>
          <a:ln w="38100">
            <a:solidFill>
              <a:srgbClr val="4C4C4C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1268413" y="3721100"/>
            <a:ext cx="1973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20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Month Day, Year</a:t>
            </a:r>
          </a:p>
        </p:txBody>
      </p:sp>
      <p:sp>
        <p:nvSpPr>
          <p:cNvPr id="31750" name="Rectangle 6"/>
          <p:cNvSpPr>
            <a:spLocks/>
          </p:cNvSpPr>
          <p:nvPr/>
        </p:nvSpPr>
        <p:spPr bwMode="auto">
          <a:xfrm>
            <a:off x="1168400" y="4635500"/>
            <a:ext cx="2971800" cy="293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>
              <a:lnSpc>
                <a:spcPct val="130000"/>
              </a:lnSpc>
            </a:pPr>
            <a:r>
              <a:rPr lang="en-US" altLang="zh-CN" sz="3000" b="1">
                <a:solidFill>
                  <a:srgbClr val="0080FF"/>
                </a:solidFill>
                <a:latin typeface="Helvetica Neue" pitchFamily="-84" charset="0"/>
                <a:sym typeface="Helvetica Neue" pitchFamily="-84" charset="0"/>
              </a:rPr>
              <a:t>Metrics</a:t>
            </a:r>
          </a:p>
          <a:p>
            <a:pPr algn="l">
              <a:lnSpc>
                <a:spcPct val="130000"/>
              </a:lnSpc>
              <a:buSzPct val="125000"/>
              <a:buFont typeface="Helvetica Neue" pitchFamily="-84" charset="0"/>
              <a:buChar char="•"/>
            </a:pPr>
            <a:r>
              <a:rPr lang="en-US" altLang="zh-CN" sz="30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first indicator</a:t>
            </a:r>
          </a:p>
          <a:p>
            <a:pPr algn="l">
              <a:lnSpc>
                <a:spcPct val="130000"/>
              </a:lnSpc>
              <a:buSzPct val="125000"/>
              <a:buFont typeface="Helvetica Neue" pitchFamily="-84" charset="0"/>
              <a:buChar char="•"/>
            </a:pPr>
            <a:r>
              <a:rPr lang="en-US" altLang="zh-CN" sz="30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second indicator</a:t>
            </a:r>
          </a:p>
          <a:p>
            <a:pPr algn="l">
              <a:lnSpc>
                <a:spcPct val="130000"/>
              </a:lnSpc>
              <a:buSzPct val="125000"/>
              <a:buFont typeface="Helvetica Neue" pitchFamily="-84" charset="0"/>
              <a:buChar char="•"/>
            </a:pPr>
            <a:r>
              <a:rPr lang="en-US" altLang="zh-CN" sz="30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third indicator</a:t>
            </a:r>
          </a:p>
        </p:txBody>
      </p:sp>
      <p:sp>
        <p:nvSpPr>
          <p:cNvPr id="31751" name="AutoShape 7"/>
          <p:cNvSpPr>
            <a:spLocks/>
          </p:cNvSpPr>
          <p:nvPr/>
        </p:nvSpPr>
        <p:spPr bwMode="auto">
          <a:xfrm>
            <a:off x="1219200" y="2921000"/>
            <a:ext cx="2082800" cy="685800"/>
          </a:xfrm>
          <a:prstGeom prst="roundRect">
            <a:avLst>
              <a:gd name="adj" fmla="val 20370"/>
            </a:avLst>
          </a:prstGeom>
          <a:solidFill>
            <a:srgbClr val="4C4C4C"/>
          </a:solidFill>
          <a:ln w="254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altLang="zh-CN" sz="3600">
                <a:solidFill>
                  <a:srgbClr val="FFFFFF"/>
                </a:solidFill>
                <a:latin typeface="Helvetica Neue" pitchFamily="-84" charset="0"/>
                <a:sym typeface="Helvetica Neue" pitchFamily="-84" charset="0"/>
              </a:rPr>
              <a:t>6 month</a:t>
            </a:r>
          </a:p>
        </p:txBody>
      </p:sp>
      <p:sp>
        <p:nvSpPr>
          <p:cNvPr id="31752" name="AutoShape 8"/>
          <p:cNvSpPr>
            <a:spLocks/>
          </p:cNvSpPr>
          <p:nvPr/>
        </p:nvSpPr>
        <p:spPr bwMode="auto">
          <a:xfrm>
            <a:off x="5295900" y="2921000"/>
            <a:ext cx="2082800" cy="685800"/>
          </a:xfrm>
          <a:prstGeom prst="roundRect">
            <a:avLst>
              <a:gd name="adj" fmla="val 20370"/>
            </a:avLst>
          </a:prstGeom>
          <a:solidFill>
            <a:srgbClr val="4C4C4C"/>
          </a:solidFill>
          <a:ln w="254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altLang="zh-CN" sz="3600">
                <a:solidFill>
                  <a:srgbClr val="FFFFFF"/>
                </a:solidFill>
                <a:latin typeface="Helvetica Neue" pitchFamily="-84" charset="0"/>
                <a:sym typeface="Helvetica Neue" pitchFamily="-84" charset="0"/>
              </a:rPr>
              <a:t>1 year</a:t>
            </a:r>
          </a:p>
        </p:txBody>
      </p:sp>
      <p:sp>
        <p:nvSpPr>
          <p:cNvPr id="31753" name="AutoShape 9"/>
          <p:cNvSpPr>
            <a:spLocks/>
          </p:cNvSpPr>
          <p:nvPr/>
        </p:nvSpPr>
        <p:spPr bwMode="auto">
          <a:xfrm>
            <a:off x="9372600" y="2933700"/>
            <a:ext cx="2082800" cy="685800"/>
          </a:xfrm>
          <a:prstGeom prst="roundRect">
            <a:avLst>
              <a:gd name="adj" fmla="val 20370"/>
            </a:avLst>
          </a:prstGeom>
          <a:solidFill>
            <a:srgbClr val="4C4C4C"/>
          </a:solidFill>
          <a:ln w="254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altLang="zh-CN" sz="3600">
                <a:solidFill>
                  <a:srgbClr val="FFFFFF"/>
                </a:solidFill>
                <a:latin typeface="Helvetica Neue" pitchFamily="-84" charset="0"/>
                <a:sym typeface="Helvetica Neue" pitchFamily="-84" charset="0"/>
              </a:rPr>
              <a:t>2 year</a:t>
            </a:r>
          </a:p>
        </p:txBody>
      </p:sp>
      <p:sp>
        <p:nvSpPr>
          <p:cNvPr id="31754" name="Rectangle 10"/>
          <p:cNvSpPr>
            <a:spLocks/>
          </p:cNvSpPr>
          <p:nvPr/>
        </p:nvSpPr>
        <p:spPr bwMode="auto">
          <a:xfrm>
            <a:off x="5510213" y="3721100"/>
            <a:ext cx="1973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20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Month Day, Year</a:t>
            </a:r>
          </a:p>
        </p:txBody>
      </p:sp>
      <p:sp>
        <p:nvSpPr>
          <p:cNvPr id="31755" name="Rectangle 11"/>
          <p:cNvSpPr>
            <a:spLocks/>
          </p:cNvSpPr>
          <p:nvPr/>
        </p:nvSpPr>
        <p:spPr bwMode="auto">
          <a:xfrm>
            <a:off x="9409113" y="3721100"/>
            <a:ext cx="1973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20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Month Day, Year</a:t>
            </a:r>
          </a:p>
        </p:txBody>
      </p:sp>
      <p:sp>
        <p:nvSpPr>
          <p:cNvPr id="31756" name="Rectangle 12"/>
          <p:cNvSpPr>
            <a:spLocks/>
          </p:cNvSpPr>
          <p:nvPr/>
        </p:nvSpPr>
        <p:spPr bwMode="auto">
          <a:xfrm>
            <a:off x="5257800" y="4635500"/>
            <a:ext cx="2971800" cy="293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>
              <a:lnSpc>
                <a:spcPct val="130000"/>
              </a:lnSpc>
            </a:pPr>
            <a:r>
              <a:rPr lang="en-US" altLang="zh-CN" sz="3000" b="1">
                <a:solidFill>
                  <a:srgbClr val="0080FF"/>
                </a:solidFill>
                <a:latin typeface="Helvetica Neue" pitchFamily="-84" charset="0"/>
                <a:sym typeface="Helvetica Neue" pitchFamily="-84" charset="0"/>
              </a:rPr>
              <a:t>Metrics</a:t>
            </a:r>
          </a:p>
          <a:p>
            <a:pPr algn="l">
              <a:lnSpc>
                <a:spcPct val="130000"/>
              </a:lnSpc>
              <a:buSzPct val="125000"/>
              <a:buFont typeface="Helvetica Neue" pitchFamily="-84" charset="0"/>
              <a:buChar char="•"/>
            </a:pPr>
            <a:r>
              <a:rPr lang="en-US" altLang="zh-CN" sz="30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first indicator</a:t>
            </a:r>
          </a:p>
          <a:p>
            <a:pPr algn="l">
              <a:lnSpc>
                <a:spcPct val="130000"/>
              </a:lnSpc>
              <a:buSzPct val="125000"/>
              <a:buFont typeface="Helvetica Neue" pitchFamily="-84" charset="0"/>
              <a:buChar char="•"/>
            </a:pPr>
            <a:r>
              <a:rPr lang="en-US" altLang="zh-CN" sz="30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second indicator</a:t>
            </a:r>
          </a:p>
          <a:p>
            <a:pPr algn="l">
              <a:lnSpc>
                <a:spcPct val="130000"/>
              </a:lnSpc>
              <a:buSzPct val="125000"/>
              <a:buFont typeface="Helvetica Neue" pitchFamily="-84" charset="0"/>
              <a:buChar char="•"/>
            </a:pPr>
            <a:r>
              <a:rPr lang="en-US" altLang="zh-CN" sz="30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third indicator</a:t>
            </a:r>
          </a:p>
        </p:txBody>
      </p:sp>
      <p:sp>
        <p:nvSpPr>
          <p:cNvPr id="31757" name="Rectangle 13"/>
          <p:cNvSpPr>
            <a:spLocks/>
          </p:cNvSpPr>
          <p:nvPr/>
        </p:nvSpPr>
        <p:spPr bwMode="auto">
          <a:xfrm>
            <a:off x="9347200" y="4635500"/>
            <a:ext cx="2971800" cy="293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>
              <a:lnSpc>
                <a:spcPct val="130000"/>
              </a:lnSpc>
            </a:pPr>
            <a:r>
              <a:rPr lang="en-US" altLang="zh-CN" sz="3000" b="1">
                <a:solidFill>
                  <a:srgbClr val="0080FF"/>
                </a:solidFill>
                <a:latin typeface="Helvetica Neue" pitchFamily="-84" charset="0"/>
                <a:sym typeface="Helvetica Neue" pitchFamily="-84" charset="0"/>
              </a:rPr>
              <a:t>Metrics</a:t>
            </a:r>
          </a:p>
          <a:p>
            <a:pPr algn="l">
              <a:lnSpc>
                <a:spcPct val="130000"/>
              </a:lnSpc>
              <a:buSzPct val="125000"/>
              <a:buFont typeface="Helvetica Neue" pitchFamily="-84" charset="0"/>
              <a:buChar char="•"/>
            </a:pPr>
            <a:r>
              <a:rPr lang="en-US" altLang="zh-CN" sz="30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first indicator</a:t>
            </a:r>
          </a:p>
          <a:p>
            <a:pPr algn="l">
              <a:lnSpc>
                <a:spcPct val="130000"/>
              </a:lnSpc>
              <a:buSzPct val="125000"/>
              <a:buFont typeface="Helvetica Neue" pitchFamily="-84" charset="0"/>
              <a:buChar char="•"/>
            </a:pPr>
            <a:r>
              <a:rPr lang="en-US" altLang="zh-CN" sz="30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second indicator</a:t>
            </a:r>
          </a:p>
          <a:p>
            <a:pPr algn="l">
              <a:lnSpc>
                <a:spcPct val="130000"/>
              </a:lnSpc>
              <a:buSzPct val="125000"/>
              <a:buFont typeface="Helvetica Neue" pitchFamily="-84" charset="0"/>
              <a:buChar char="•"/>
            </a:pPr>
            <a:r>
              <a:rPr lang="en-US" altLang="zh-CN" sz="30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third indicator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/>
          </p:cNvSpPr>
          <p:nvPr/>
        </p:nvSpPr>
        <p:spPr bwMode="auto">
          <a:xfrm>
            <a:off x="5226050" y="3149600"/>
            <a:ext cx="2540000" cy="723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zh-CN">
                <a:solidFill>
                  <a:schemeClr val="tx1"/>
                </a:solidFill>
              </a:rPr>
              <a:t>[your logo]</a:t>
            </a:r>
          </a:p>
        </p:txBody>
      </p:sp>
      <p:sp>
        <p:nvSpPr>
          <p:cNvPr id="32770" name="Rectangle 2"/>
          <p:cNvSpPr>
            <a:spLocks/>
          </p:cNvSpPr>
          <p:nvPr/>
        </p:nvSpPr>
        <p:spPr bwMode="auto">
          <a:xfrm>
            <a:off x="3198813" y="5473700"/>
            <a:ext cx="6594475" cy="723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zh-CN">
                <a:solidFill>
                  <a:schemeClr val="tx1"/>
                </a:solidFill>
              </a:rPr>
              <a:t>[your venture</a:t>
            </a:r>
            <a:r>
              <a:rPr lang="ja-JP" altLang="en-US">
                <a:solidFill>
                  <a:schemeClr val="tx1"/>
                </a:solidFill>
              </a:rPr>
              <a:t>’</a:t>
            </a:r>
            <a:r>
              <a:rPr lang="en-US" altLang="ja-JP">
                <a:solidFill>
                  <a:schemeClr val="tx1"/>
                </a:solidFill>
              </a:rPr>
              <a:t>s email address]</a:t>
            </a:r>
            <a:endParaRPr lang="en-US" altLang="zh-CN">
              <a:solidFill>
                <a:schemeClr val="tx1"/>
              </a:solidFill>
            </a:endParaRPr>
          </a:p>
        </p:txBody>
      </p:sp>
      <p:sp>
        <p:nvSpPr>
          <p:cNvPr id="32771" name="Rectangle 3"/>
          <p:cNvSpPr>
            <a:spLocks/>
          </p:cNvSpPr>
          <p:nvPr/>
        </p:nvSpPr>
        <p:spPr bwMode="auto">
          <a:xfrm>
            <a:off x="3594100" y="5060950"/>
            <a:ext cx="58054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zh-CN" sz="2400" i="1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For more information, please email us at...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69900" y="-1219200"/>
            <a:ext cx="13931900" cy="975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-2870200" y="4876800"/>
            <a:ext cx="10464800" cy="3302000"/>
          </a:xfrm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FFFFFF"/>
                </a:solidFill>
                <a:latin typeface="Helvetica Neue" charset="0"/>
                <a:cs typeface="Helvetica Neue" charset="0"/>
                <a:sym typeface="Helvetica Neue" charset="0"/>
              </a:rPr>
              <a:t>Name of </a:t>
            </a:r>
            <a:br>
              <a:rPr lang="en-US" b="1">
                <a:solidFill>
                  <a:srgbClr val="FFFFFF"/>
                </a:solidFill>
                <a:latin typeface="Helvetica Neue" charset="0"/>
                <a:ea typeface="ヒラギノ角ゴ ProN W6" charset="0"/>
                <a:cs typeface="ヒラギノ角ゴ ProN W6" charset="0"/>
                <a:sym typeface="Helvetica Neue" charset="0"/>
              </a:rPr>
            </a:br>
            <a:r>
              <a:rPr lang="en-US" b="1">
                <a:solidFill>
                  <a:srgbClr val="FFFFFF"/>
                </a:solidFill>
                <a:latin typeface="Helvetica Neue" charset="0"/>
                <a:cs typeface="Helvetica Neue" charset="0"/>
                <a:sym typeface="Helvetica Neue" charset="0"/>
              </a:rPr>
              <a:t>Project</a:t>
            </a:r>
            <a:endParaRPr lang="en-US" b="1">
              <a:solidFill>
                <a:srgbClr val="FFFFFF"/>
              </a:solidFill>
              <a:latin typeface="Helvetica Neue" charset="0"/>
              <a:ea typeface="ヒラギノ角ゴ ProN W6" charset="0"/>
              <a:cs typeface="ヒラギノ角ゴ ProN W6" charset="0"/>
              <a:sym typeface="Helvetica Neue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7100" y="8521700"/>
            <a:ext cx="10464800" cy="1130300"/>
          </a:xfrm>
        </p:spPr>
        <p:txBody>
          <a:bodyPr anchor="ctr"/>
          <a:lstStyle/>
          <a:p>
            <a:pPr marL="0" indent="0" algn="r" eaLnBrk="1" hangingPunct="1"/>
            <a:r>
              <a:rPr lang="en-US" altLang="zh-CN">
                <a:latin typeface="Helvetica Neue" pitchFamily="-84" charset="0"/>
                <a:sym typeface="Helvetica Neue" pitchFamily="-84" charset="0"/>
              </a:rPr>
              <a:t>Slogan or Motto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7378700" y="6203950"/>
            <a:ext cx="5727700" cy="134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altLang="zh-CN">
                <a:solidFill>
                  <a:srgbClr val="FFFFFF"/>
                </a:solidFill>
              </a:rPr>
              <a:t>[replace with your </a:t>
            </a:r>
            <a:br>
              <a:rPr lang="en-US" altLang="zh-CN">
                <a:solidFill>
                  <a:srgbClr val="FFFFFF"/>
                </a:solidFill>
              </a:rPr>
            </a:br>
            <a:r>
              <a:rPr lang="en-US" altLang="zh-CN">
                <a:solidFill>
                  <a:srgbClr val="FFFFFF"/>
                </a:solidFill>
              </a:rPr>
              <a:t>own photo]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AutoShape 1"/>
          <p:cNvSpPr>
            <a:spLocks/>
          </p:cNvSpPr>
          <p:nvPr/>
        </p:nvSpPr>
        <p:spPr bwMode="auto">
          <a:xfrm>
            <a:off x="1333500" y="-177800"/>
            <a:ext cx="10337800" cy="2667000"/>
          </a:xfrm>
          <a:prstGeom prst="roundRect">
            <a:avLst>
              <a:gd name="adj" fmla="val 7139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>
                <a:solidFill>
                  <a:srgbClr val="FFFFFF"/>
                </a:solidFill>
                <a:latin typeface="Helvetica Neue" pitchFamily="-84" charset="0"/>
                <a:sym typeface="Helvetica Neue" pitchFamily="-84" charset="0"/>
              </a:rPr>
              <a:t>Table of Contents</a:t>
            </a:r>
            <a:endParaRPr lang="en-US" altLang="zh-CN" b="1">
              <a:solidFill>
                <a:srgbClr val="FFFFFF"/>
              </a:solidFill>
              <a:latin typeface="Helvetica Neue" pitchFamily="-84" charset="0"/>
              <a:ea typeface="ヒラギノ角ゴ ProN W6" pitchFamily="-84" charset="-128"/>
              <a:sym typeface="Helvetica Neue" pitchFamily="-84" charset="0"/>
            </a:endParaRPr>
          </a:p>
        </p:txBody>
      </p:sp>
      <p:sp>
        <p:nvSpPr>
          <p:cNvPr id="20483" name="Rectangle 3"/>
          <p:cNvSpPr>
            <a:spLocks/>
          </p:cNvSpPr>
          <p:nvPr/>
        </p:nvSpPr>
        <p:spPr bwMode="auto">
          <a:xfrm>
            <a:off x="10039350" y="8775700"/>
            <a:ext cx="2540000" cy="723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zh-CN">
                <a:solidFill>
                  <a:schemeClr val="tx1"/>
                </a:solidFill>
              </a:rPr>
              <a:t>[your logo]</a:t>
            </a:r>
          </a:p>
        </p:txBody>
      </p:sp>
      <p:sp>
        <p:nvSpPr>
          <p:cNvPr id="20484" name="Rectangle 4"/>
          <p:cNvSpPr>
            <a:spLocks/>
          </p:cNvSpPr>
          <p:nvPr/>
        </p:nvSpPr>
        <p:spPr bwMode="auto">
          <a:xfrm>
            <a:off x="990600" y="3327400"/>
            <a:ext cx="5816600" cy="427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>
              <a:spcBef>
                <a:spcPts val="3400"/>
              </a:spcBef>
            </a:pPr>
            <a:r>
              <a:rPr lang="en-US" altLang="zh-CN" sz="48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1. Team</a:t>
            </a:r>
          </a:p>
          <a:p>
            <a:pPr algn="l">
              <a:spcBef>
                <a:spcPts val="3400"/>
              </a:spcBef>
            </a:pPr>
            <a:r>
              <a:rPr lang="en-US" altLang="zh-CN" sz="48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2. Mission &amp; Vision</a:t>
            </a:r>
          </a:p>
          <a:p>
            <a:pPr algn="l">
              <a:spcBef>
                <a:spcPts val="3400"/>
              </a:spcBef>
            </a:pPr>
            <a:r>
              <a:rPr lang="en-US" altLang="zh-CN" sz="48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3. Problem</a:t>
            </a:r>
          </a:p>
          <a:p>
            <a:pPr algn="l">
              <a:spcBef>
                <a:spcPts val="3400"/>
              </a:spcBef>
            </a:pPr>
            <a:r>
              <a:rPr lang="en-US" altLang="zh-CN" sz="48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4. Solution</a:t>
            </a:r>
          </a:p>
        </p:txBody>
      </p:sp>
      <p:sp>
        <p:nvSpPr>
          <p:cNvPr id="20485" name="Rectangle 5"/>
          <p:cNvSpPr>
            <a:spLocks/>
          </p:cNvSpPr>
          <p:nvPr/>
        </p:nvSpPr>
        <p:spPr bwMode="auto">
          <a:xfrm>
            <a:off x="6946900" y="3327400"/>
            <a:ext cx="5308600" cy="427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>
              <a:spcBef>
                <a:spcPts val="3400"/>
              </a:spcBef>
            </a:pPr>
            <a:r>
              <a:rPr lang="en-US" altLang="zh-CN" sz="48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5. Market/Need</a:t>
            </a:r>
          </a:p>
          <a:p>
            <a:pPr algn="l">
              <a:spcBef>
                <a:spcPts val="3400"/>
              </a:spcBef>
            </a:pPr>
            <a:r>
              <a:rPr lang="en-US" altLang="zh-CN" sz="48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6. Financing</a:t>
            </a:r>
          </a:p>
          <a:p>
            <a:pPr algn="l">
              <a:spcBef>
                <a:spcPts val="3400"/>
              </a:spcBef>
            </a:pPr>
            <a:r>
              <a:rPr lang="en-US" altLang="zh-CN" sz="48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7. Timeline</a:t>
            </a:r>
          </a:p>
          <a:p>
            <a:pPr algn="l">
              <a:spcBef>
                <a:spcPts val="3400"/>
              </a:spcBef>
            </a:pPr>
            <a:r>
              <a:rPr lang="en-US" altLang="zh-CN" sz="48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8. Outcomes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3338513" y="5175250"/>
            <a:ext cx="6007100" cy="147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/>
            <a:r>
              <a:rPr lang="en-US" altLang="zh-CN" sz="3000" b="1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Team Member Name</a:t>
            </a:r>
          </a:p>
          <a:p>
            <a:pPr algn="r"/>
            <a:r>
              <a:rPr lang="en-US" altLang="zh-CN" sz="3000" i="1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Brief description of team member and his or her skills and strengths.</a:t>
            </a:r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3770313" y="2762250"/>
            <a:ext cx="6007100" cy="147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altLang="zh-CN" sz="3000" b="1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Team Member Name</a:t>
            </a:r>
          </a:p>
          <a:p>
            <a:pPr algn="l"/>
            <a:r>
              <a:rPr lang="en-US" altLang="zh-CN" sz="3000" i="1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Brief description of team member and his or her skills and strengths.</a:t>
            </a:r>
          </a:p>
        </p:txBody>
      </p:sp>
      <p:sp>
        <p:nvSpPr>
          <p:cNvPr id="21507" name="Rectangle 3"/>
          <p:cNvSpPr>
            <a:spLocks/>
          </p:cNvSpPr>
          <p:nvPr/>
        </p:nvSpPr>
        <p:spPr bwMode="auto">
          <a:xfrm>
            <a:off x="3770313" y="7372350"/>
            <a:ext cx="6007100" cy="147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altLang="zh-CN" sz="3000" b="1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Team Member Name</a:t>
            </a:r>
          </a:p>
          <a:p>
            <a:pPr algn="l"/>
            <a:r>
              <a:rPr lang="en-US" altLang="zh-CN" sz="3000" i="1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Brief description of team member and his or her skills and strengths.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noFill/>
          <a:ln w="12700">
            <a:miter lim="800000"/>
            <a:headEnd/>
            <a:tailEnd/>
          </a:ln>
        </p:spPr>
        <p:txBody>
          <a:bodyPr wrap="square" lIns="9144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b="1">
                <a:latin typeface="Helvetica Neue" pitchFamily="-84" charset="0"/>
                <a:sym typeface="Helvetica Neue" pitchFamily="-84" charset="0"/>
              </a:rPr>
              <a:t>The Team</a:t>
            </a:r>
            <a:endParaRPr lang="en-US" altLang="zh-CN" b="1">
              <a:latin typeface="Helvetica Neue" pitchFamily="-84" charset="0"/>
              <a:ea typeface="ヒラギノ角ゴ ProN W6" pitchFamily="-84" charset="-128"/>
              <a:sym typeface="Helvetica Neue" pitchFamily="-84" charset="0"/>
            </a:endParaRP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6900" y="2044700"/>
            <a:ext cx="2781300" cy="278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6900" y="6654800"/>
            <a:ext cx="2781300" cy="278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40900" y="4521200"/>
            <a:ext cx="2781300" cy="278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1512" name="Rectangle 8"/>
          <p:cNvSpPr>
            <a:spLocks/>
          </p:cNvSpPr>
          <p:nvPr/>
        </p:nvSpPr>
        <p:spPr bwMode="auto">
          <a:xfrm>
            <a:off x="381000" y="4794250"/>
            <a:ext cx="32131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altLang="zh-CN" sz="2400">
                <a:solidFill>
                  <a:schemeClr val="tx1"/>
                </a:solidFill>
              </a:rPr>
              <a:t>[Replace with photo]</a:t>
            </a:r>
          </a:p>
        </p:txBody>
      </p:sp>
      <p:sp>
        <p:nvSpPr>
          <p:cNvPr id="21513" name="Rectangle 9"/>
          <p:cNvSpPr>
            <a:spLocks/>
          </p:cNvSpPr>
          <p:nvPr/>
        </p:nvSpPr>
        <p:spPr bwMode="auto">
          <a:xfrm>
            <a:off x="9734550" y="1104900"/>
            <a:ext cx="2540000" cy="723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zh-CN">
                <a:solidFill>
                  <a:schemeClr val="tx1"/>
                </a:solidFill>
              </a:rPr>
              <a:t>[your logo]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/>
          </p:cNvSpPr>
          <p:nvPr/>
        </p:nvSpPr>
        <p:spPr bwMode="auto">
          <a:xfrm>
            <a:off x="6388100" y="139700"/>
            <a:ext cx="4914900" cy="227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altLang="zh-CN" sz="3600" i="1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One sentence summary of what your venture is and does. Your elevator pitch.</a:t>
            </a:r>
          </a:p>
        </p:txBody>
      </p:sp>
      <p:sp>
        <p:nvSpPr>
          <p:cNvPr id="22530" name="Rectangle 2"/>
          <p:cNvSpPr>
            <a:spLocks/>
          </p:cNvSpPr>
          <p:nvPr/>
        </p:nvSpPr>
        <p:spPr bwMode="auto">
          <a:xfrm>
            <a:off x="6388100" y="2940050"/>
            <a:ext cx="49149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altLang="zh-CN" sz="3600" b="1">
                <a:solidFill>
                  <a:srgbClr val="46C3D2"/>
                </a:solidFill>
                <a:latin typeface="Helvetica Neue" pitchFamily="-84" charset="0"/>
                <a:sym typeface="Helvetica Neue" pitchFamily="-84" charset="0"/>
              </a:rPr>
              <a:t>Mission</a:t>
            </a:r>
          </a:p>
          <a:p>
            <a:pPr algn="l"/>
            <a:r>
              <a:rPr lang="en-US" altLang="zh-CN" sz="36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A short phrase or sentence that sums up your mission.</a:t>
            </a:r>
          </a:p>
        </p:txBody>
      </p:sp>
      <p:sp>
        <p:nvSpPr>
          <p:cNvPr id="22531" name="Rectangle 3"/>
          <p:cNvSpPr>
            <a:spLocks/>
          </p:cNvSpPr>
          <p:nvPr/>
        </p:nvSpPr>
        <p:spPr bwMode="auto">
          <a:xfrm>
            <a:off x="6388100" y="5708650"/>
            <a:ext cx="4914900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altLang="zh-CN" sz="3600" b="1">
                <a:solidFill>
                  <a:srgbClr val="FF8000"/>
                </a:solidFill>
                <a:latin typeface="Helvetica Neue" pitchFamily="-84" charset="0"/>
                <a:sym typeface="Helvetica Neue" pitchFamily="-84" charset="0"/>
              </a:rPr>
              <a:t>Vision</a:t>
            </a:r>
          </a:p>
          <a:p>
            <a:pPr algn="l"/>
            <a:r>
              <a:rPr lang="en-US" altLang="zh-CN" sz="36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A short phrase or sentence that sums up your vision.</a:t>
            </a:r>
          </a:p>
        </p:txBody>
      </p:sp>
      <p:sp>
        <p:nvSpPr>
          <p:cNvPr id="22532" name="Rectangle 4"/>
          <p:cNvSpPr>
            <a:spLocks/>
          </p:cNvSpPr>
          <p:nvPr/>
        </p:nvSpPr>
        <p:spPr bwMode="auto">
          <a:xfrm>
            <a:off x="1511300" y="7277100"/>
            <a:ext cx="4381500" cy="723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zh-CN">
                <a:solidFill>
                  <a:srgbClr val="FFFFFF"/>
                </a:solidFill>
              </a:rPr>
              <a:t>[insert team photo]</a:t>
            </a:r>
          </a:p>
        </p:txBody>
      </p:sp>
      <p:sp>
        <p:nvSpPr>
          <p:cNvPr id="22533" name="Rectangle 5"/>
          <p:cNvSpPr>
            <a:spLocks/>
          </p:cNvSpPr>
          <p:nvPr/>
        </p:nvSpPr>
        <p:spPr bwMode="auto">
          <a:xfrm>
            <a:off x="10039350" y="8775700"/>
            <a:ext cx="2540000" cy="723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zh-CN">
                <a:solidFill>
                  <a:schemeClr val="tx1"/>
                </a:solidFill>
              </a:rPr>
              <a:t>[your logo]</a:t>
            </a:r>
          </a:p>
        </p:txBody>
      </p:sp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2"/>
          <a:srcRect l="25108" r="14211"/>
          <a:stretch>
            <a:fillRect/>
          </a:stretch>
        </p:blipFill>
        <p:spPr bwMode="auto">
          <a:xfrm>
            <a:off x="-3111500" y="0"/>
            <a:ext cx="8839200" cy="975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1"/>
          <p:cNvSpPr>
            <a:spLocks/>
          </p:cNvSpPr>
          <p:nvPr/>
        </p:nvSpPr>
        <p:spPr bwMode="auto">
          <a:xfrm>
            <a:off x="1333500" y="-177800"/>
            <a:ext cx="10337800" cy="2667000"/>
          </a:xfrm>
          <a:prstGeom prst="roundRect">
            <a:avLst>
              <a:gd name="adj" fmla="val 7139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>
                <a:solidFill>
                  <a:srgbClr val="FFFFFF"/>
                </a:solidFill>
                <a:latin typeface="Helvetica Neue" pitchFamily="-84" charset="0"/>
                <a:sym typeface="Helvetica Neue" pitchFamily="-84" charset="0"/>
              </a:rPr>
              <a:t>Problem</a:t>
            </a:r>
            <a:endParaRPr lang="en-US" altLang="zh-CN" b="1">
              <a:solidFill>
                <a:srgbClr val="FFFFFF"/>
              </a:solidFill>
              <a:latin typeface="Helvetica Neue" pitchFamily="-84" charset="0"/>
              <a:ea typeface="ヒラギノ角ゴ ProN W6" pitchFamily="-84" charset="-128"/>
              <a:sym typeface="Helvetica Neue" pitchFamily="-8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89000" eaLnBrk="1" hangingPunct="1">
              <a:buFont typeface="Helvetica Neue" pitchFamily="-84" charset="0"/>
              <a:buChar char="•"/>
            </a:pPr>
            <a:r>
              <a:rPr lang="en-US" altLang="zh-CN">
                <a:latin typeface="Helvetica Neue" pitchFamily="-84" charset="0"/>
                <a:sym typeface="Helvetica Neue" pitchFamily="-84" charset="0"/>
              </a:rPr>
              <a:t>One fact or statistic that speaks to the problem you are addressing</a:t>
            </a:r>
          </a:p>
          <a:p>
            <a:pPr marL="889000" eaLnBrk="1" hangingPunct="1">
              <a:buFont typeface="Helvetica Neue" pitchFamily="-84" charset="0"/>
              <a:buChar char="•"/>
            </a:pPr>
            <a:r>
              <a:rPr lang="en-US" altLang="zh-CN">
                <a:latin typeface="Helvetica Neue" pitchFamily="-84" charset="0"/>
                <a:sym typeface="Helvetica Neue" pitchFamily="-84" charset="0"/>
              </a:rPr>
              <a:t>Another fact or statistic that speaks to the problem you are addressing</a:t>
            </a:r>
          </a:p>
          <a:p>
            <a:pPr marL="889000" eaLnBrk="1" hangingPunct="1">
              <a:buFont typeface="Helvetica Neue" pitchFamily="-84" charset="0"/>
              <a:buChar char="•"/>
            </a:pPr>
            <a:r>
              <a:rPr lang="en-US" altLang="zh-CN">
                <a:latin typeface="Helvetica Neue" pitchFamily="-84" charset="0"/>
                <a:sym typeface="Helvetica Neue" pitchFamily="-84" charset="0"/>
              </a:rPr>
              <a:t>One more fact or statistic</a:t>
            </a:r>
          </a:p>
          <a:p>
            <a:pPr marL="889000" eaLnBrk="1" hangingPunct="1">
              <a:buFont typeface="Helvetica Neue" pitchFamily="-84" charset="0"/>
              <a:buChar char="•"/>
            </a:pPr>
            <a:r>
              <a:rPr lang="en-US" altLang="zh-CN">
                <a:latin typeface="Helvetica Neue" pitchFamily="-84" charset="0"/>
                <a:sym typeface="Helvetica Neue" pitchFamily="-84" charset="0"/>
              </a:rPr>
              <a:t>Root Cause: What you think is the root cause of the problem you are addressing</a:t>
            </a:r>
          </a:p>
        </p:txBody>
      </p:sp>
      <p:sp>
        <p:nvSpPr>
          <p:cNvPr id="23556" name="Rectangle 4"/>
          <p:cNvSpPr>
            <a:spLocks/>
          </p:cNvSpPr>
          <p:nvPr/>
        </p:nvSpPr>
        <p:spPr bwMode="auto">
          <a:xfrm>
            <a:off x="10039350" y="8775700"/>
            <a:ext cx="2540000" cy="723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zh-CN">
                <a:solidFill>
                  <a:schemeClr val="tx1"/>
                </a:solidFill>
              </a:rPr>
              <a:t>[your logo]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/>
          </p:cNvSpPr>
          <p:nvPr/>
        </p:nvSpPr>
        <p:spPr bwMode="auto">
          <a:xfrm>
            <a:off x="3530600" y="4457700"/>
            <a:ext cx="59436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altLang="zh-CN" sz="2400">
                <a:solidFill>
                  <a:srgbClr val="4C4C4C"/>
                </a:solidFill>
                <a:latin typeface="Helvetica Neue" pitchFamily="-84" charset="0"/>
                <a:sym typeface="Helvetica Neue" pitchFamily="-84" charset="0"/>
              </a:rPr>
              <a:t>[Optional: insert photo(s) here to illustrate the problem you are addressing]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AutoShape 1"/>
          <p:cNvSpPr>
            <a:spLocks/>
          </p:cNvSpPr>
          <p:nvPr/>
        </p:nvSpPr>
        <p:spPr bwMode="auto">
          <a:xfrm>
            <a:off x="1333500" y="-177800"/>
            <a:ext cx="10337800" cy="2667000"/>
          </a:xfrm>
          <a:prstGeom prst="roundRect">
            <a:avLst>
              <a:gd name="adj" fmla="val 7139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>
                <a:solidFill>
                  <a:srgbClr val="FFFFFF"/>
                </a:solidFill>
                <a:latin typeface="Helvetica Neue" pitchFamily="-84" charset="0"/>
                <a:sym typeface="Helvetica Neue" pitchFamily="-84" charset="0"/>
              </a:rPr>
              <a:t>Solution</a:t>
            </a:r>
            <a:endParaRPr lang="en-US" altLang="zh-CN" b="1">
              <a:solidFill>
                <a:srgbClr val="FFFFFF"/>
              </a:solidFill>
              <a:latin typeface="Helvetica Neue" pitchFamily="-84" charset="0"/>
              <a:ea typeface="ヒラギノ角ゴ ProN W6" pitchFamily="-84" charset="-128"/>
              <a:sym typeface="Helvetica Neue" pitchFamily="-84" charset="0"/>
            </a:endParaRPr>
          </a:p>
        </p:txBody>
      </p:sp>
      <p:sp>
        <p:nvSpPr>
          <p:cNvPr id="25603" name="Rectangle 3"/>
          <p:cNvSpPr>
            <a:spLocks/>
          </p:cNvSpPr>
          <p:nvPr/>
        </p:nvSpPr>
        <p:spPr bwMode="auto">
          <a:xfrm>
            <a:off x="914400" y="2768600"/>
            <a:ext cx="11163300" cy="5803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altLang="zh-CN" sz="2400" i="1">
                <a:solidFill>
                  <a:schemeClr val="tx1"/>
                </a:solidFill>
                <a:latin typeface="Helvetica Neue Light" pitchFamily="-84" charset="0"/>
                <a:sym typeface="Helvetica Neue Light" pitchFamily="-84" charset="0"/>
              </a:rPr>
              <a:t>In one concise sentence, describe your solution. Try to speak to the following: </a:t>
            </a:r>
            <a:r>
              <a:rPr lang="en-US" altLang="zh-CN" sz="2400" i="1">
                <a:solidFill>
                  <a:srgbClr val="0080FF"/>
                </a:solidFill>
                <a:latin typeface="Helvetica Neue Light" pitchFamily="-84" charset="0"/>
                <a:sym typeface="Helvetica Neue Light" pitchFamily="-84" charset="0"/>
              </a:rPr>
              <a:t>who</a:t>
            </a:r>
            <a:r>
              <a:rPr lang="en-US" altLang="zh-CN" sz="2400" i="1">
                <a:solidFill>
                  <a:schemeClr val="tx1"/>
                </a:solidFill>
                <a:latin typeface="Helvetica Neue Light" pitchFamily="-84" charset="0"/>
                <a:sym typeface="Helvetica Neue Light" pitchFamily="-84" charset="0"/>
              </a:rPr>
              <a:t>, </a:t>
            </a:r>
            <a:r>
              <a:rPr lang="en-US" altLang="zh-CN" sz="2400" i="1">
                <a:solidFill>
                  <a:srgbClr val="408000"/>
                </a:solidFill>
                <a:latin typeface="Helvetica Neue Light" pitchFamily="-84" charset="0"/>
                <a:sym typeface="Helvetica Neue Light" pitchFamily="-84" charset="0"/>
              </a:rPr>
              <a:t>what</a:t>
            </a:r>
            <a:r>
              <a:rPr lang="en-US" altLang="zh-CN" sz="2400" i="1">
                <a:solidFill>
                  <a:schemeClr val="tx1"/>
                </a:solidFill>
                <a:latin typeface="Helvetica Neue Light" pitchFamily="-84" charset="0"/>
                <a:sym typeface="Helvetica Neue Light" pitchFamily="-84" charset="0"/>
              </a:rPr>
              <a:t> </a:t>
            </a:r>
            <a:r>
              <a:rPr lang="en-US" altLang="zh-CN" sz="2400" i="1">
                <a:solidFill>
                  <a:srgbClr val="FF8000"/>
                </a:solidFill>
                <a:latin typeface="Helvetica Neue Light" pitchFamily="-84" charset="0"/>
                <a:sym typeface="Helvetica Neue Light" pitchFamily="-84" charset="0"/>
              </a:rPr>
              <a:t>when</a:t>
            </a:r>
            <a:r>
              <a:rPr lang="en-US" altLang="zh-CN" sz="2400" i="1">
                <a:solidFill>
                  <a:schemeClr val="tx1"/>
                </a:solidFill>
                <a:latin typeface="Helvetica Neue Light" pitchFamily="-84" charset="0"/>
                <a:sym typeface="Helvetica Neue Light" pitchFamily="-84" charset="0"/>
              </a:rPr>
              <a:t>, </a:t>
            </a:r>
            <a:r>
              <a:rPr lang="en-US" altLang="zh-CN" sz="2400" i="1">
                <a:solidFill>
                  <a:srgbClr val="FF0080"/>
                </a:solidFill>
                <a:latin typeface="Helvetica Neue Light" pitchFamily="-84" charset="0"/>
                <a:sym typeface="Helvetica Neue Light" pitchFamily="-84" charset="0"/>
              </a:rPr>
              <a:t>where</a:t>
            </a:r>
            <a:r>
              <a:rPr lang="en-US" altLang="zh-CN" sz="2400" i="1">
                <a:solidFill>
                  <a:schemeClr val="tx1"/>
                </a:solidFill>
                <a:latin typeface="Helvetica Neue Light" pitchFamily="-84" charset="0"/>
                <a:sym typeface="Helvetica Neue Light" pitchFamily="-84" charset="0"/>
              </a:rPr>
              <a:t>, </a:t>
            </a:r>
            <a:r>
              <a:rPr lang="en-US" altLang="zh-CN" sz="2400" i="1">
                <a:solidFill>
                  <a:srgbClr val="800080"/>
                </a:solidFill>
                <a:latin typeface="Helvetica Neue Light" pitchFamily="-84" charset="0"/>
                <a:sym typeface="Helvetica Neue Light" pitchFamily="-84" charset="0"/>
              </a:rPr>
              <a:t>how</a:t>
            </a:r>
            <a:r>
              <a:rPr lang="en-US" altLang="zh-CN" sz="2400" i="1">
                <a:solidFill>
                  <a:schemeClr val="tx1"/>
                </a:solidFill>
                <a:latin typeface="Helvetica Neue Light" pitchFamily="-84" charset="0"/>
                <a:sym typeface="Helvetica Neue Light" pitchFamily="-84" charset="0"/>
              </a:rPr>
              <a:t>, </a:t>
            </a:r>
            <a:r>
              <a:rPr lang="en-US" altLang="zh-CN" sz="2400" i="1">
                <a:solidFill>
                  <a:srgbClr val="800000"/>
                </a:solidFill>
                <a:latin typeface="Helvetica Neue Light" pitchFamily="-84" charset="0"/>
                <a:sym typeface="Helvetica Neue Light" pitchFamily="-84" charset="0"/>
              </a:rPr>
              <a:t>why</a:t>
            </a:r>
            <a:r>
              <a:rPr lang="en-US" altLang="zh-CN" sz="2400" i="1">
                <a:solidFill>
                  <a:schemeClr val="tx1"/>
                </a:solidFill>
                <a:latin typeface="Helvetica Neue Light" pitchFamily="-84" charset="0"/>
                <a:sym typeface="Helvetica Neue Light" pitchFamily="-84" charset="0"/>
              </a:rPr>
              <a:t>. Add a second sentence that talks about what makes this solution innovative or special.  For example...</a:t>
            </a:r>
          </a:p>
          <a:p>
            <a:pPr algn="l"/>
            <a:endParaRPr lang="en-US" altLang="zh-CN" sz="3600" i="1">
              <a:solidFill>
                <a:schemeClr val="tx1"/>
              </a:solidFill>
              <a:latin typeface="Helvetica Neue Light" pitchFamily="-84" charset="0"/>
              <a:sym typeface="Helvetica Neue Light" pitchFamily="-84" charset="0"/>
            </a:endParaRPr>
          </a:p>
          <a:p>
            <a:pPr algn="l"/>
            <a:r>
              <a:rPr lang="en-US" altLang="zh-CN" sz="3400">
                <a:solidFill>
                  <a:srgbClr val="FF8000"/>
                </a:solidFill>
                <a:latin typeface="Helvetica Neue" pitchFamily="-84" charset="0"/>
                <a:sym typeface="Helvetica Neue" pitchFamily="-84" charset="0"/>
              </a:rPr>
              <a:t>Each week day</a:t>
            </a:r>
            <a:r>
              <a:rPr lang="en-US" altLang="zh-CN" sz="34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, </a:t>
            </a:r>
            <a:r>
              <a:rPr lang="en-US" altLang="zh-CN" sz="3400">
                <a:solidFill>
                  <a:srgbClr val="0080FF"/>
                </a:solidFill>
                <a:latin typeface="Helvetica Neue" pitchFamily="-84" charset="0"/>
                <a:sym typeface="Helvetica Neue" pitchFamily="-84" charset="0"/>
              </a:rPr>
              <a:t>youth volunteers</a:t>
            </a:r>
            <a:r>
              <a:rPr lang="en-US" altLang="zh-CN" sz="34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 collect </a:t>
            </a:r>
            <a:r>
              <a:rPr lang="en-US" altLang="zh-CN" sz="3400">
                <a:solidFill>
                  <a:srgbClr val="408000"/>
                </a:solidFill>
                <a:latin typeface="Helvetica Neue" pitchFamily="-84" charset="0"/>
                <a:sym typeface="Helvetica Neue" pitchFamily="-84" charset="0"/>
              </a:rPr>
              <a:t>day-old bread</a:t>
            </a:r>
            <a:r>
              <a:rPr lang="en-US" altLang="zh-CN" sz="34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 from bakeries </a:t>
            </a:r>
            <a:r>
              <a:rPr lang="en-US" altLang="zh-CN" sz="3400">
                <a:solidFill>
                  <a:srgbClr val="800080"/>
                </a:solidFill>
                <a:latin typeface="Helvetica Neue" pitchFamily="-84" charset="0"/>
                <a:sym typeface="Helvetica Neue" pitchFamily="-84" charset="0"/>
              </a:rPr>
              <a:t>on their way home from school</a:t>
            </a:r>
            <a:r>
              <a:rPr lang="en-US" altLang="zh-CN" sz="34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 and deliver them to </a:t>
            </a:r>
            <a:r>
              <a:rPr lang="en-US" altLang="zh-CN" sz="3400">
                <a:solidFill>
                  <a:srgbClr val="FF0080"/>
                </a:solidFill>
                <a:latin typeface="Helvetica Neue" pitchFamily="-84" charset="0"/>
                <a:sym typeface="Helvetica Neue" pitchFamily="-84" charset="0"/>
              </a:rPr>
              <a:t>local homeless shelters</a:t>
            </a:r>
            <a:r>
              <a:rPr lang="en-US" altLang="zh-CN" sz="34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 so that </a:t>
            </a:r>
            <a:r>
              <a:rPr lang="en-US" altLang="zh-CN" sz="3400">
                <a:solidFill>
                  <a:srgbClr val="800000"/>
                </a:solidFill>
                <a:latin typeface="Helvetica Neue" pitchFamily="-84" charset="0"/>
                <a:sym typeface="Helvetica Neue" pitchFamily="-84" charset="0"/>
              </a:rPr>
              <a:t>food does not go to waste, homeless people are fed and young people are actively engaged with the poor in their community</a:t>
            </a:r>
            <a:r>
              <a:rPr lang="en-US" altLang="zh-CN" sz="34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. </a:t>
            </a:r>
          </a:p>
          <a:p>
            <a:pPr algn="l"/>
            <a:endParaRPr lang="en-US" altLang="zh-CN" sz="3400">
              <a:solidFill>
                <a:schemeClr val="tx1"/>
              </a:solidFill>
              <a:latin typeface="Helvetica Neue" pitchFamily="-84" charset="0"/>
              <a:sym typeface="Helvetica Neue" pitchFamily="-84" charset="0"/>
            </a:endParaRPr>
          </a:p>
          <a:p>
            <a:pPr algn="l"/>
            <a:r>
              <a:rPr lang="en-US" altLang="zh-CN" sz="3400">
                <a:solidFill>
                  <a:schemeClr val="tx1"/>
                </a:solidFill>
                <a:latin typeface="Helvetica Neue" pitchFamily="-84" charset="0"/>
                <a:sym typeface="Helvetica Neue" pitchFamily="-84" charset="0"/>
              </a:rPr>
              <a:t>It allows teens to help homeless shelters without having to raise or spend money.</a:t>
            </a:r>
          </a:p>
        </p:txBody>
      </p:sp>
      <p:sp>
        <p:nvSpPr>
          <p:cNvPr id="25604" name="Rectangle 4"/>
          <p:cNvSpPr>
            <a:spLocks/>
          </p:cNvSpPr>
          <p:nvPr/>
        </p:nvSpPr>
        <p:spPr bwMode="auto">
          <a:xfrm>
            <a:off x="10039350" y="8775700"/>
            <a:ext cx="2540000" cy="723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zh-CN">
                <a:solidFill>
                  <a:schemeClr val="tx1"/>
                </a:solidFill>
              </a:rPr>
              <a:t>[your logo]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/>
          </p:cNvSpPr>
          <p:nvPr/>
        </p:nvSpPr>
        <p:spPr bwMode="auto">
          <a:xfrm>
            <a:off x="2159000" y="2540000"/>
            <a:ext cx="8674100" cy="4660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altLang="zh-CN" sz="3000" i="1">
                <a:solidFill>
                  <a:srgbClr val="4C4C4C"/>
                </a:solidFill>
                <a:latin typeface="Helvetica Neue" pitchFamily="-84" charset="0"/>
                <a:sym typeface="Helvetica Neue" pitchFamily="-84" charset="0"/>
              </a:rPr>
              <a:t>[You may want to insert additional slides here to explain your project more.  Help people better understand</a:t>
            </a:r>
          </a:p>
          <a:p>
            <a:pPr algn="l">
              <a:buClr>
                <a:srgbClr val="4C4C4C"/>
              </a:buClr>
              <a:buSzPct val="125000"/>
              <a:buFont typeface="Helvetica Neue" pitchFamily="-84" charset="0"/>
              <a:buChar char="•"/>
            </a:pPr>
            <a:r>
              <a:rPr lang="en-US" altLang="zh-CN" sz="3000">
                <a:solidFill>
                  <a:srgbClr val="4C4C4C"/>
                </a:solidFill>
                <a:latin typeface="Helvetica Neue" pitchFamily="-84" charset="0"/>
                <a:sym typeface="Helvetica Neue" pitchFamily="-84" charset="0"/>
              </a:rPr>
              <a:t>one of the who, what, when, where, why, how</a:t>
            </a:r>
          </a:p>
          <a:p>
            <a:pPr algn="l">
              <a:buClr>
                <a:srgbClr val="4C4C4C"/>
              </a:buClr>
              <a:buSzPct val="125000"/>
              <a:buFont typeface="Helvetica Neue" pitchFamily="-84" charset="0"/>
              <a:buChar char="•"/>
            </a:pPr>
            <a:r>
              <a:rPr lang="en-US" altLang="zh-CN" sz="3000">
                <a:solidFill>
                  <a:srgbClr val="4C4C4C"/>
                </a:solidFill>
                <a:latin typeface="Helvetica Neue" pitchFamily="-84" charset="0"/>
                <a:sym typeface="Helvetica Neue" pitchFamily="-84" charset="0"/>
              </a:rPr>
              <a:t>a key product you sell or use</a:t>
            </a:r>
          </a:p>
          <a:p>
            <a:pPr algn="l">
              <a:buClr>
                <a:srgbClr val="4C4C4C"/>
              </a:buClr>
              <a:buSzPct val="125000"/>
              <a:buFont typeface="Helvetica Neue" pitchFamily="-84" charset="0"/>
              <a:buChar char="•"/>
            </a:pPr>
            <a:r>
              <a:rPr lang="en-US" altLang="zh-CN" sz="3000">
                <a:solidFill>
                  <a:srgbClr val="4C4C4C"/>
                </a:solidFill>
                <a:latin typeface="Helvetica Neue" pitchFamily="-84" charset="0"/>
                <a:sym typeface="Helvetica Neue" pitchFamily="-84" charset="0"/>
              </a:rPr>
              <a:t>a technology you use</a:t>
            </a:r>
          </a:p>
          <a:p>
            <a:pPr algn="l">
              <a:buClr>
                <a:srgbClr val="4C4C4C"/>
              </a:buClr>
              <a:buSzPct val="125000"/>
              <a:buFont typeface="Helvetica Neue" pitchFamily="-84" charset="0"/>
              <a:buChar char="•"/>
            </a:pPr>
            <a:r>
              <a:rPr lang="en-US" altLang="zh-CN" sz="3000">
                <a:solidFill>
                  <a:srgbClr val="4C4C4C"/>
                </a:solidFill>
                <a:latin typeface="Helvetica Neue" pitchFamily="-84" charset="0"/>
                <a:sym typeface="Helvetica Neue" pitchFamily="-84" charset="0"/>
              </a:rPr>
              <a:t>an important process that your project follows to create change</a:t>
            </a:r>
          </a:p>
          <a:p>
            <a:pPr algn="l"/>
            <a:endParaRPr lang="en-US" altLang="zh-CN" sz="3000">
              <a:solidFill>
                <a:srgbClr val="4C4C4C"/>
              </a:solidFill>
              <a:latin typeface="Helvetica Neue" pitchFamily="-84" charset="0"/>
              <a:sym typeface="Helvetica Neue" pitchFamily="-84" charset="0"/>
            </a:endParaRPr>
          </a:p>
          <a:p>
            <a:pPr algn="l"/>
            <a:r>
              <a:rPr lang="en-US" altLang="zh-CN" sz="3000">
                <a:solidFill>
                  <a:srgbClr val="4C4C4C"/>
                </a:solidFill>
                <a:latin typeface="Helvetica Neue" pitchFamily="-84" charset="0"/>
                <a:sym typeface="Helvetica Neue" pitchFamily="-84" charset="0"/>
              </a:rPr>
              <a:t>Note: use images where appropriate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191919"/>
      </a:accent1>
      <a:accent2>
        <a:srgbClr val="333399"/>
      </a:accent2>
      <a:accent3>
        <a:srgbClr val="FFFFFF"/>
      </a:accent3>
      <a:accent4>
        <a:srgbClr val="000000"/>
      </a:accent4>
      <a:accent5>
        <a:srgbClr val="ABABAB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91919"/>
      </a:accent1>
      <a:accent2>
        <a:srgbClr val="333399"/>
      </a:accent2>
      <a:accent3>
        <a:srgbClr val="FFFFFF"/>
      </a:accent3>
      <a:accent4>
        <a:srgbClr val="000000"/>
      </a:accent4>
      <a:accent5>
        <a:srgbClr val="ABABAB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&amp; Bullets - 2 Colum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ADADAD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ADADAD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itle - Top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3333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ADADAD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Pages>0</Pages>
  <Words>729</Words>
  <Characters>0</Characters>
  <Application>Microsoft Office PowerPoint</Application>
  <PresentationFormat>Custom</PresentationFormat>
  <Lines>0</Lines>
  <Paragraphs>141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Chaparral Pro Bold</vt:lpstr>
      <vt:lpstr>Gill Sans</vt:lpstr>
      <vt:lpstr>Helvetica Neue</vt:lpstr>
      <vt:lpstr>Helvetica Neue Light</vt:lpstr>
      <vt:lpstr>Title &amp; Subtitle</vt:lpstr>
      <vt:lpstr>Blank</vt:lpstr>
      <vt:lpstr>Title &amp; Bullets - 2 Column</vt:lpstr>
      <vt:lpstr>Title &amp; Bullets</vt:lpstr>
      <vt:lpstr>Title - Top</vt:lpstr>
      <vt:lpstr>  Template</vt:lpstr>
      <vt:lpstr>Name of  Project</vt:lpstr>
      <vt:lpstr>Table of Contents</vt:lpstr>
      <vt:lpstr>The Team</vt:lpstr>
      <vt:lpstr>PowerPoint Presentation</vt:lpstr>
      <vt:lpstr>Problem</vt:lpstr>
      <vt:lpstr>PowerPoint Presentation</vt:lpstr>
      <vt:lpstr>Solution</vt:lpstr>
      <vt:lpstr>PowerPoint Presentation</vt:lpstr>
      <vt:lpstr>Market/Need</vt:lpstr>
      <vt:lpstr>Financing</vt:lpstr>
      <vt:lpstr>Financing 2</vt:lpstr>
      <vt:lpstr>Timeline</vt:lpstr>
      <vt:lpstr>Outcomes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Template</dc:title>
  <dc:creator>R F</dc:creator>
  <cp:lastModifiedBy>Robert Foster</cp:lastModifiedBy>
  <cp:revision>6</cp:revision>
  <dcterms:modified xsi:type="dcterms:W3CDTF">2024-05-16T13:36:06Z</dcterms:modified>
</cp:coreProperties>
</file>